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4630400" cy="8229600"/>
  <p:notesSz cx="8229600" cy="14630400"/>
  <p:embeddedFontLst>
    <p:embeddedFont>
      <p:font typeface="Sitka Small" pitchFamily="2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Unbounded" panose="020B0604020202020204" charset="0"/>
      <p:regular r:id="rId19"/>
    </p:embeddedFont>
    <p:embeddedFont>
      <p:font typeface="Cabin" panose="020B0604020202020204" charset="0"/>
      <p:regular r:id="rId20"/>
    </p:embeddedFont>
    <p:embeddedFont>
      <p:font typeface="Sitka Small Semibold" pitchFamily="2" charset="0"/>
      <p:bold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894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4694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Disease Spread Simulation on Social Networks</a:t>
            </a:r>
            <a:endParaRPr lang="en-US" sz="4400" dirty="0">
              <a:latin typeface="Sitka Small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71797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A </a:t>
            </a:r>
            <a:r>
              <a:rPr lang="en-US" sz="1850" dirty="0">
                <a:solidFill>
                  <a:srgbClr val="0A988B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Data Structures &amp; Algorithms</a:t>
            </a:r>
            <a:r>
              <a:rPr lang="en-US" sz="185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 Project</a:t>
            </a:r>
            <a:endParaRPr lang="en-US" sz="1850" dirty="0">
              <a:latin typeface="Sitka Small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24124" y="5370195"/>
            <a:ext cx="7468553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Presented by Alap Gohar, Abdullah Khalil, Sikandar Hussain</a:t>
            </a:r>
            <a:endParaRPr lang="en-US" sz="1500" dirty="0">
              <a:latin typeface="Sitka Small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972" y="421958"/>
            <a:ext cx="10679430" cy="451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Modeling Disease Spread Using Graph Algorithms</a:t>
            </a:r>
            <a:endParaRPr lang="en-US" sz="2800" dirty="0">
              <a:latin typeface="Sitka Small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6972" y="1256705"/>
            <a:ext cx="2118360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Problem Statement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36972" y="1635681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Simulate epidemic transmission on 1000+ node social networks</a:t>
            </a:r>
            <a:endParaRPr lang="en-US" sz="1200" dirty="0">
              <a:latin typeface="Sitka Small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6972" y="1934885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Model "hub nodes" (super-spreaders) in scale-free networks</a:t>
            </a:r>
            <a:endParaRPr lang="en-US" sz="1200" dirty="0">
              <a:latin typeface="Sitka Small" pitchFamily="2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72" y="2352913"/>
            <a:ext cx="6591062" cy="65910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09986" y="1256705"/>
            <a:ext cx="2479953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Core DSA Components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509986" y="1654850"/>
            <a:ext cx="6591062" cy="976908"/>
          </a:xfrm>
          <a:prstGeom prst="roundRect">
            <a:avLst>
              <a:gd name="adj" fmla="val 11232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87126" y="1654850"/>
            <a:ext cx="91440" cy="976908"/>
          </a:xfrm>
          <a:prstGeom prst="roundRect">
            <a:avLst>
              <a:gd name="adj" fmla="val 25172"/>
            </a:avLst>
          </a:prstGeom>
          <a:solidFill>
            <a:srgbClr val="0A988B"/>
          </a:solidFill>
          <a:ln/>
        </p:spPr>
      </p:sp>
      <p:sp>
        <p:nvSpPr>
          <p:cNvPr id="10" name="Text 7"/>
          <p:cNvSpPr/>
          <p:nvPr/>
        </p:nvSpPr>
        <p:spPr>
          <a:xfrm>
            <a:off x="7754779" y="1831062"/>
            <a:ext cx="2359581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Graph Data Structure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754779" y="2210038"/>
            <a:ext cx="6170057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0A988B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Adjacency List</a:t>
            </a: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 for O(V+E) space efficiency</a:t>
            </a:r>
            <a:endParaRPr lang="en-US" sz="1200" dirty="0">
              <a:latin typeface="Sitka Small" pitchFamily="2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509986" y="2785110"/>
            <a:ext cx="6591062" cy="976908"/>
          </a:xfrm>
          <a:prstGeom prst="roundRect">
            <a:avLst>
              <a:gd name="adj" fmla="val 11232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487126" y="2785110"/>
            <a:ext cx="91440" cy="976908"/>
          </a:xfrm>
          <a:prstGeom prst="roundRect">
            <a:avLst>
              <a:gd name="adj" fmla="val 25172"/>
            </a:avLst>
          </a:prstGeom>
          <a:solidFill>
            <a:srgbClr val="0A988B"/>
          </a:solidFill>
          <a:ln/>
        </p:spPr>
      </p:sp>
      <p:sp>
        <p:nvSpPr>
          <p:cNvPr id="14" name="Text 11"/>
          <p:cNvSpPr/>
          <p:nvPr/>
        </p:nvSpPr>
        <p:spPr>
          <a:xfrm>
            <a:off x="7754779" y="2961323"/>
            <a:ext cx="2200156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Network Generation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754779" y="3340298"/>
            <a:ext cx="6170057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0A988B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Barabási-Albert Algorithm</a:t>
            </a:r>
            <a:endParaRPr lang="en-US" sz="1200" dirty="0">
              <a:latin typeface="Sitka Small" pitchFamily="2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509986" y="3915370"/>
            <a:ext cx="6591062" cy="976908"/>
          </a:xfrm>
          <a:prstGeom prst="roundRect">
            <a:avLst>
              <a:gd name="adj" fmla="val 11232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487126" y="3915370"/>
            <a:ext cx="91440" cy="976908"/>
          </a:xfrm>
          <a:prstGeom prst="roundRect">
            <a:avLst>
              <a:gd name="adj" fmla="val 25172"/>
            </a:avLst>
          </a:prstGeom>
          <a:solidFill>
            <a:srgbClr val="0A988B"/>
          </a:solidFill>
          <a:ln/>
        </p:spPr>
      </p:sp>
      <p:sp>
        <p:nvSpPr>
          <p:cNvPr id="18" name="Text 15"/>
          <p:cNvSpPr/>
          <p:nvPr/>
        </p:nvSpPr>
        <p:spPr>
          <a:xfrm>
            <a:off x="7754779" y="4091583"/>
            <a:ext cx="2258854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Disease Propagation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754779" y="4470559"/>
            <a:ext cx="6170057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Modified </a:t>
            </a:r>
            <a:r>
              <a:rPr lang="en-US" sz="1200" dirty="0">
                <a:solidFill>
                  <a:srgbClr val="0A988B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BFS</a:t>
            </a: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 (Breadth-First Search)</a:t>
            </a:r>
            <a:endParaRPr lang="en-US" sz="1200" dirty="0">
              <a:latin typeface="Sitka Small" pitchFamily="2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7509986" y="5045631"/>
            <a:ext cx="6591062" cy="976908"/>
          </a:xfrm>
          <a:prstGeom prst="roundRect">
            <a:avLst>
              <a:gd name="adj" fmla="val 11232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7487126" y="5045631"/>
            <a:ext cx="91440" cy="976908"/>
          </a:xfrm>
          <a:prstGeom prst="roundRect">
            <a:avLst>
              <a:gd name="adj" fmla="val 25172"/>
            </a:avLst>
          </a:prstGeom>
          <a:solidFill>
            <a:srgbClr val="0A988B"/>
          </a:solidFill>
          <a:ln/>
        </p:spPr>
      </p:sp>
      <p:sp>
        <p:nvSpPr>
          <p:cNvPr id="22" name="Text 19"/>
          <p:cNvSpPr/>
          <p:nvPr/>
        </p:nvSpPr>
        <p:spPr>
          <a:xfrm>
            <a:off x="7754779" y="5221843"/>
            <a:ext cx="2054662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Probabilistic Model</a:t>
            </a:r>
            <a:endParaRPr lang="en-US" sz="1400" dirty="0">
              <a:latin typeface="Sitka Small" pitchFamily="2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7754779" y="5600819"/>
            <a:ext cx="6170057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0A988B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Monte Carlo</a:t>
            </a:r>
            <a:r>
              <a:rPr lang="en-US" sz="1200" dirty="0">
                <a:solidFill>
                  <a:srgbClr val="CAD6DE"/>
                </a:solidFill>
                <a:latin typeface="Sitka Small" pitchFamily="2" charset="0"/>
                <a:ea typeface="Cabin" pitchFamily="34" charset="-122"/>
                <a:cs typeface="Cabin" pitchFamily="34" charset="-120"/>
              </a:rPr>
              <a:t> simulation for infection</a:t>
            </a:r>
            <a:endParaRPr lang="en-US" sz="1200" dirty="0">
              <a:latin typeface="Sitka Small" pitchFamily="2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451" y="441960"/>
            <a:ext cx="9895284" cy="472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Network Generation: Barabási-Albert Model</a:t>
            </a:r>
            <a:endParaRPr lang="en-US" sz="2950" dirty="0">
              <a:latin typeface="Sitka Small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62451" y="1316236"/>
            <a:ext cx="2749629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Preferential Attachment</a:t>
            </a:r>
            <a:endParaRPr lang="en-US" sz="1450" dirty="0">
              <a:latin typeface="Sitka Small Semibold" pitchFamily="2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51" y="1733312"/>
            <a:ext cx="6556772" cy="627025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2451" y="8470821"/>
            <a:ext cx="65567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New nodes connect based on existing node degree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62451" y="8784193"/>
            <a:ext cx="65567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Formula: P(connect to node </a:t>
            </a:r>
            <a:r>
              <a:rPr lang="en-US" sz="1250" i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i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) ∝ degree(</a:t>
            </a:r>
            <a:r>
              <a:rPr lang="en-US" sz="1250" i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i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)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18797" y="1316236"/>
            <a:ext cx="2940725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Algorithm Characteristics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18797" y="1713190"/>
            <a:ext cx="65567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Time Complexity: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O(V × </a:t>
            </a:r>
            <a:r>
              <a:rPr lang="en-US" sz="1250" i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m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)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18797" y="2026563"/>
            <a:ext cx="65567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Space Complexity: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O(V + E) with Adjacency List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18797" y="2339935"/>
            <a:ext cx="65567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Output: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Scale-free network, power-law distribution, hub nodes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518797" y="2777847"/>
            <a:ext cx="6556772" cy="682704"/>
          </a:xfrm>
          <a:prstGeom prst="roundRect">
            <a:avLst>
              <a:gd name="adj" fmla="val 3531"/>
            </a:avLst>
          </a:prstGeom>
          <a:solidFill>
            <a:srgbClr val="054842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9412" y="3020854"/>
            <a:ext cx="200858" cy="16061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040886" y="2978587"/>
            <a:ext cx="587406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A988B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Adjacency List Advantage:</a:t>
            </a:r>
            <a:r>
              <a:rPr lang="en-US" sz="1250" dirty="0">
                <a:solidFill>
                  <a:srgbClr val="FFFFFF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99% memory savings vs. matrix for sparse graphs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 Semibold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356" y="439579"/>
            <a:ext cx="10214848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Disease Propagation Algorithm: Modified BFS</a:t>
            </a:r>
            <a:endParaRPr lang="en-US" sz="2950" dirty="0">
              <a:latin typeface="Sitka Small Semibold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56" y="1329095"/>
            <a:ext cx="7950994" cy="79509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07780" y="1309092"/>
            <a:ext cx="3478649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BFS-Based Infection Spreading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907780" y="1703784"/>
            <a:ext cx="517076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Algorithm Type: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Modified Breadth-First Search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907780" y="2015371"/>
            <a:ext cx="517076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Time Complexity: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O(V + E) per time step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907780" y="2326958"/>
            <a:ext cx="517076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Space Complexity: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O(V) for state tracking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907780" y="2638544"/>
            <a:ext cx="517076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Total Simulation: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O(T × (V + E)) where T = time steps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907780" y="3038118"/>
            <a:ext cx="517076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Why BFS?</a:t>
            </a:r>
            <a:r>
              <a:rPr lang="en-US" sz="12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Effectively models disease transmission waves, level-by-level.</a:t>
            </a:r>
            <a:endParaRPr lang="en-US" sz="1250" dirty="0">
              <a:latin typeface="Sitka Small Semibold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 Semibold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919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5686" y="3168610"/>
            <a:ext cx="9028271" cy="609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Simulation in Action: Live Demo</a:t>
            </a:r>
            <a:endParaRPr lang="en-US" sz="3800" dirty="0">
              <a:latin typeface="Sitka Small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5686" y="4089440"/>
            <a:ext cx="1317902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Experience the dynamic spread of disease on a custom-generated social network.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25686" y="4654510"/>
            <a:ext cx="20728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25686" y="4984075"/>
            <a:ext cx="6485811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7" name="Text 4"/>
          <p:cNvSpPr/>
          <p:nvPr/>
        </p:nvSpPr>
        <p:spPr>
          <a:xfrm>
            <a:off x="725686" y="5133380"/>
            <a:ext cx="2972276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Network Generation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25686" y="5562719"/>
            <a:ext cx="648581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500 nodes, </a:t>
            </a:r>
            <a:r>
              <a:rPr lang="en-US" sz="1600" i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m</a:t>
            </a: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=3 edges per new node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418784" y="4654510"/>
            <a:ext cx="20728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18784" y="4984075"/>
            <a:ext cx="6485930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1" name="Text 8"/>
          <p:cNvSpPr/>
          <p:nvPr/>
        </p:nvSpPr>
        <p:spPr>
          <a:xfrm>
            <a:off x="7418784" y="5133380"/>
            <a:ext cx="2693789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Simulation Launch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418784" y="5562719"/>
            <a:ext cx="6485930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Start with 30% infection probability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25686" y="6257330"/>
            <a:ext cx="20728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25686" y="6586895"/>
            <a:ext cx="6485811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5" name="Text 12"/>
          <p:cNvSpPr/>
          <p:nvPr/>
        </p:nvSpPr>
        <p:spPr>
          <a:xfrm>
            <a:off x="725686" y="6736199"/>
            <a:ext cx="2439591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Observe Spread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25686" y="7165538"/>
            <a:ext cx="648581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Watch step-by-step infection, identify hub node impact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418784" y="6257330"/>
            <a:ext cx="20728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7418784" y="6586895"/>
            <a:ext cx="6485930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9" name="Text 16"/>
          <p:cNvSpPr/>
          <p:nvPr/>
        </p:nvSpPr>
        <p:spPr>
          <a:xfrm>
            <a:off x="7418784" y="6736199"/>
            <a:ext cx="2439591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Real-time Data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418784" y="7165538"/>
            <a:ext cx="6485930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Visualize infection timeline and statistics</a:t>
            </a:r>
            <a:endParaRPr lang="en-US" sz="1600" dirty="0">
              <a:latin typeface="Sitka Small Semibold" pitchFamily="2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 Semibold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itka Small Semibold" pitchFamily="2" charset="0"/>
            </a:endParaRPr>
          </a:p>
        </p:txBody>
      </p:sp>
      <p:sp>
        <p:nvSpPr>
          <p:cNvPr id="2" name="Text 0"/>
          <p:cNvSpPr/>
          <p:nvPr/>
        </p:nvSpPr>
        <p:spPr>
          <a:xfrm>
            <a:off x="419695" y="329803"/>
            <a:ext cx="6189226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Performance Analysis &amp; Key Findings</a:t>
            </a:r>
            <a:endParaRPr lang="en-US" sz="2800" dirty="0">
              <a:latin typeface="Sitka Small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19695" y="982266"/>
            <a:ext cx="1522809" cy="176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Efficiency Metrics</a:t>
            </a:r>
            <a:endParaRPr lang="en-US" sz="1400" dirty="0">
              <a:latin typeface="Sitka Small Semibold" pitchFamily="2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419695" y="1293495"/>
            <a:ext cx="6749177" cy="1769626"/>
          </a:xfrm>
          <a:prstGeom prst="roundRect">
            <a:avLst>
              <a:gd name="adj" fmla="val 101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27315" y="1301115"/>
            <a:ext cx="6733223" cy="3508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548164" y="1380649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Operation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2796064" y="1380649"/>
            <a:ext cx="199667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Time (1000 nodes)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040154" y="1380649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Complexity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427315" y="1651992"/>
            <a:ext cx="6733223" cy="3508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48164" y="1731526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Network Generation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2796064" y="1731526"/>
            <a:ext cx="199667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0.5s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040154" y="1731526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O(V × m)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427315" y="2002869"/>
            <a:ext cx="6733223" cy="3508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48164" y="2082403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Simulation Step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796064" y="2082403"/>
            <a:ext cx="199667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0.02s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040154" y="2082403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O(V + E)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427315" y="2353747"/>
            <a:ext cx="6733223" cy="3508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48164" y="2433280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Memory Usage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2796064" y="2433280"/>
            <a:ext cx="199667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5MB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040154" y="2433280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O(V + E)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427315" y="2704624"/>
            <a:ext cx="6733223" cy="3508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48164" y="2784158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Visualization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2796064" y="2784158"/>
            <a:ext cx="199667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60 FPS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5040154" y="2784158"/>
            <a:ext cx="200048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O(V log V)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7469148" y="982265"/>
            <a:ext cx="430503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Key Results</a:t>
            </a:r>
            <a:endParaRPr lang="en-US" sz="1400" dirty="0">
              <a:latin typeface="Sitka Small Semibold" pitchFamily="2" charset="0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7469148" y="1278493"/>
            <a:ext cx="6749177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Infection Rate:</a:t>
            </a: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30% transmission → 60% population infected in ~20 steps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7469148" y="1512213"/>
            <a:ext cx="6749177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Hub Node Impact:</a:t>
            </a: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Accelerate spread by </a:t>
            </a:r>
            <a:r>
              <a:rPr lang="en-US" sz="1050" dirty="0">
                <a:solidFill>
                  <a:srgbClr val="0A988B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3x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7469148" y="1745933"/>
            <a:ext cx="6749177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Memory Optimization:</a:t>
            </a: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Adjacency list provides </a:t>
            </a:r>
            <a:r>
              <a:rPr lang="en-US" sz="1050" dirty="0">
                <a:solidFill>
                  <a:srgbClr val="0A988B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99% savings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7469148" y="2002869"/>
            <a:ext cx="6749177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050" b="1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Scalability:</a:t>
            </a:r>
            <a:r>
              <a:rPr lang="en-US" sz="1050" dirty="0">
                <a:solidFill>
                  <a:srgbClr val="CAD6DE"/>
                </a:solidFill>
                <a:latin typeface="Sitka Small Semibold" pitchFamily="2" charset="0"/>
                <a:ea typeface="Cabin" pitchFamily="34" charset="-122"/>
                <a:cs typeface="Cabin" pitchFamily="34" charset="-120"/>
              </a:rPr>
              <a:t> Doubling nodes ≈ doubling time (linear growth)</a:t>
            </a:r>
            <a:endParaRPr lang="en-US" sz="1050" dirty="0">
              <a:latin typeface="Sitka Small Semibold" pitchFamily="2" charset="0"/>
            </a:endParaRPr>
          </a:p>
        </p:txBody>
      </p:sp>
      <p:pic>
        <p:nvPicPr>
          <p:cNvPr id="3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94" y="3413998"/>
            <a:ext cx="13429870" cy="45246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534472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Sitka Small" pitchFamily="2" charset="0"/>
            </a:endParaRPr>
          </a:p>
        </p:txBody>
      </p:sp>
      <p:sp>
        <p:nvSpPr>
          <p:cNvPr id="4" name="Text 0"/>
          <p:cNvSpPr/>
          <p:nvPr/>
        </p:nvSpPr>
        <p:spPr>
          <a:xfrm>
            <a:off x="722996" y="28729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 smtClean="0">
                <a:solidFill>
                  <a:schemeClr val="bg1"/>
                </a:solidFill>
                <a:latin typeface="Sitka Small" pitchFamily="2" charset="0"/>
                <a:ea typeface="Unbounded" pitchFamily="34" charset="-122"/>
                <a:cs typeface="Unbounded" pitchFamily="34" charset="-120"/>
              </a:rPr>
              <a:t>Work Division</a:t>
            </a:r>
            <a:endParaRPr lang="en-US" sz="4400" dirty="0">
              <a:solidFill>
                <a:schemeClr val="bg1"/>
              </a:solidFill>
              <a:latin typeface="Sitka Small" pitchFamily="2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722996" y="1343322"/>
            <a:ext cx="13434793" cy="646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chemeClr val="bg1"/>
              </a:solidFill>
              <a:latin typeface="Sitka Small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686872" y="76422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Sitka Small" pitchFamily="2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229312"/>
              </p:ext>
            </p:extLst>
          </p:nvPr>
        </p:nvGraphicFramePr>
        <p:xfrm>
          <a:off x="574958" y="1741199"/>
          <a:ext cx="12976654" cy="5419887"/>
        </p:xfrm>
        <a:graphic>
          <a:graphicData uri="http://schemas.openxmlformats.org/drawingml/2006/table">
            <a:tbl>
              <a:tblPr/>
              <a:tblGrid>
                <a:gridCol w="6488327">
                  <a:extLst>
                    <a:ext uri="{9D8B030D-6E8A-4147-A177-3AD203B41FA5}">
                      <a16:colId xmlns:a16="http://schemas.microsoft.com/office/drawing/2014/main" val="1882984152"/>
                    </a:ext>
                  </a:extLst>
                </a:gridCol>
                <a:gridCol w="6488327">
                  <a:extLst>
                    <a:ext uri="{9D8B030D-6E8A-4147-A177-3AD203B41FA5}">
                      <a16:colId xmlns:a16="http://schemas.microsoft.com/office/drawing/2014/main" val="4181385106"/>
                    </a:ext>
                  </a:extLst>
                </a:gridCol>
              </a:tblGrid>
              <a:tr h="6993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Team Member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Responsibilities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8762522"/>
                  </a:ext>
                </a:extLst>
              </a:tr>
              <a:tr h="1748351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Alap Gohar</a:t>
                      </a:r>
                      <a:endParaRPr lang="en-US">
                        <a:solidFill>
                          <a:schemeClr val="bg1"/>
                        </a:solidFill>
                        <a:latin typeface="Sitka Small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Barabási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–Albert algorithm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implementation. </a:t>
                      </a:r>
                    </a:p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Network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generation &amp; adjacency list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structure.</a:t>
                      </a:r>
                    </a:p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Performance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optimization &amp; testing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048276"/>
                  </a:ext>
                </a:extLst>
              </a:tr>
              <a:tr h="1223845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Abdullah Khalil</a:t>
                      </a:r>
                      <a:endParaRPr lang="en-US">
                        <a:solidFill>
                          <a:schemeClr val="bg1"/>
                        </a:solidFill>
                        <a:latin typeface="Sitka Small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Modified BFS disease propagation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algorithm.</a:t>
                      </a:r>
                    </a:p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Monte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Carlo simulation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logic.</a:t>
                      </a:r>
                    </a:p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Algorithm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complexity analysis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531543"/>
                  </a:ext>
                </a:extLst>
              </a:tr>
              <a:tr h="1748351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Sikandar Hussain</a:t>
                      </a:r>
                      <a:endParaRPr lang="en-US">
                        <a:solidFill>
                          <a:schemeClr val="bg1"/>
                        </a:solidFill>
                        <a:latin typeface="Sitka Small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Frontend UI/UX developmentD3.js / Three.js visualization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implementationReal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Sitka Small" pitchFamily="2" charset="0"/>
                        </a:rPr>
                        <a:t>-time statistics &amp; charting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4174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0847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54139" y="3821987"/>
            <a:ext cx="10561834" cy="2876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Sitka Small Semibold" pitchFamily="2" charset="0"/>
                <a:ea typeface="Unbounded" pitchFamily="34" charset="-122"/>
                <a:cs typeface="Unbounded" pitchFamily="34" charset="-120"/>
              </a:rPr>
              <a:t>Questions?</a:t>
            </a:r>
            <a:endParaRPr lang="en-US" sz="6600" dirty="0">
              <a:latin typeface="Sitka Small Semibold" pitchFamily="2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390634" y="7489861"/>
            <a:ext cx="2157573" cy="64727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412</Words>
  <Application>Microsoft Office PowerPoint</Application>
  <PresentationFormat>Custom</PresentationFormat>
  <Paragraphs>89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Sitka Small</vt:lpstr>
      <vt:lpstr>Calibri</vt:lpstr>
      <vt:lpstr>Unbounded Light</vt:lpstr>
      <vt:lpstr>Unbounded</vt:lpstr>
      <vt:lpstr>Cabin</vt:lpstr>
      <vt:lpstr>Arial</vt:lpstr>
      <vt:lpstr>Sitka Small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Alap Gohar</dc:creator>
  <cp:lastModifiedBy>Alap Gohar</cp:lastModifiedBy>
  <cp:revision>7</cp:revision>
  <dcterms:created xsi:type="dcterms:W3CDTF">2025-12-21T09:14:57Z</dcterms:created>
  <dcterms:modified xsi:type="dcterms:W3CDTF">2025-12-21T09:41:11Z</dcterms:modified>
</cp:coreProperties>
</file>